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4" r:id="rId12"/>
    <p:sldId id="263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5ACC-F94B-4EBE-A952-4E3C8CFEBEEF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4B90-28F6-481A-8E18-973D5792740C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4821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5ACC-F94B-4EBE-A952-4E3C8CFEBEEF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4B90-28F6-481A-8E18-973D579274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744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5ACC-F94B-4EBE-A952-4E3C8CFEBEEF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4B90-28F6-481A-8E18-973D579274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257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5ACC-F94B-4EBE-A952-4E3C8CFEBEEF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4B90-28F6-481A-8E18-973D579274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2375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5ACC-F94B-4EBE-A952-4E3C8CFEBEEF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4B90-28F6-481A-8E18-973D5792740C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447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5ACC-F94B-4EBE-A952-4E3C8CFEBEEF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4B90-28F6-481A-8E18-973D579274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1724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5ACC-F94B-4EBE-A952-4E3C8CFEBEEF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4B90-28F6-481A-8E18-973D579274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3296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5ACC-F94B-4EBE-A952-4E3C8CFEBEEF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4B90-28F6-481A-8E18-973D579274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454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5ACC-F94B-4EBE-A952-4E3C8CFEBEEF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4B90-28F6-481A-8E18-973D579274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0294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CA6E5ACC-F94B-4EBE-A952-4E3C8CFEBEEF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5E4B90-28F6-481A-8E18-973D579274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0818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5ACC-F94B-4EBE-A952-4E3C8CFEBEEF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4B90-28F6-481A-8E18-973D579274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7979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A6E5ACC-F94B-4EBE-A952-4E3C8CFEBEEF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5E4B90-28F6-481A-8E18-973D5792740C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096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ovo-zaanstreek.nl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30FF11-9116-4D84-81FB-80D320AB7E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De overstap van primair naar voortgezet onderwijs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6986111-FFE7-4813-AF69-17DD138604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836895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Informatie voor ouders van leerlingen uit groep 8</a:t>
            </a:r>
          </a:p>
          <a:p>
            <a:endParaRPr lang="nl-NL" dirty="0"/>
          </a:p>
          <a:p>
            <a:r>
              <a:rPr lang="nl-NL" b="1" dirty="0"/>
              <a:t>Let </a:t>
            </a:r>
            <a:r>
              <a:rPr lang="nl-NL" b="1" dirty="0" err="1"/>
              <a:t>oP</a:t>
            </a:r>
            <a:r>
              <a:rPr lang="nl-NL" b="1" dirty="0"/>
              <a:t>! Informatie over de aanmeldprocedure krijgt u in november. </a:t>
            </a:r>
          </a:p>
        </p:txBody>
      </p:sp>
      <p:pic>
        <p:nvPicPr>
          <p:cNvPr id="4" name="Afbeelding 3" descr="logo POVO.bmp">
            <a:extLst>
              <a:ext uri="{FF2B5EF4-FFF2-40B4-BE49-F238E27FC236}">
                <a16:creationId xmlns:a16="http://schemas.microsoft.com/office/drawing/2014/main" id="{A5542E46-9DD3-4B4E-A6A5-BDC7381185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07565" y="6176734"/>
            <a:ext cx="1264262" cy="372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15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C3A446-6799-4A25-A413-D0C1193AB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Voorbereidend wetenschappelijk onderwijs (vwo)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9C2654-162C-453F-AC5A-8584CE1B9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Kenmerken:</a:t>
            </a:r>
          </a:p>
          <a:p>
            <a:pPr lvl="1"/>
            <a:r>
              <a:rPr lang="nl-NL" dirty="0"/>
              <a:t>Onderbouw duurt drie jaar</a:t>
            </a:r>
          </a:p>
          <a:p>
            <a:pPr lvl="1"/>
            <a:r>
              <a:rPr lang="nl-NL" dirty="0"/>
              <a:t>Algemeen programma in de onderbouw</a:t>
            </a:r>
          </a:p>
          <a:p>
            <a:pPr lvl="1"/>
            <a:r>
              <a:rPr lang="nl-NL" dirty="0"/>
              <a:t>Profielen in de bovenbouw</a:t>
            </a:r>
          </a:p>
          <a:p>
            <a:pPr lvl="2"/>
            <a:r>
              <a:rPr lang="nl-NL" dirty="0"/>
              <a:t>Natuur en techniek (NT)</a:t>
            </a:r>
          </a:p>
          <a:p>
            <a:pPr lvl="2"/>
            <a:r>
              <a:rPr lang="nl-NL" dirty="0"/>
              <a:t>Natuur en gezondheid (NG)</a:t>
            </a:r>
          </a:p>
          <a:p>
            <a:pPr lvl="2"/>
            <a:r>
              <a:rPr lang="nl-NL" dirty="0"/>
              <a:t>Economie en maatschappij (EM)</a:t>
            </a:r>
          </a:p>
          <a:p>
            <a:pPr lvl="2"/>
            <a:r>
              <a:rPr lang="nl-NL" dirty="0"/>
              <a:t>Cultuur en maatschappij (CM)</a:t>
            </a:r>
          </a:p>
          <a:p>
            <a:r>
              <a:rPr lang="nl-NL" dirty="0"/>
              <a:t>Doel: vervolgopleiding hbo of universiteit</a:t>
            </a:r>
          </a:p>
        </p:txBody>
      </p:sp>
      <p:pic>
        <p:nvPicPr>
          <p:cNvPr id="4" name="Afbeelding 3" descr="logo POVO.bmp">
            <a:extLst>
              <a:ext uri="{FF2B5EF4-FFF2-40B4-BE49-F238E27FC236}">
                <a16:creationId xmlns:a16="http://schemas.microsoft.com/office/drawing/2014/main" id="{14938B87-4104-4BEA-B92C-2CE6C5C251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07565" y="6176734"/>
            <a:ext cx="1264262" cy="372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676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A17E71-5372-4E54-AF1B-5E76DE458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Tijdlijn van primair naar voortgezet onderwijs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8CC185-74BF-49C7-B7DB-374311E79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nl-NL" dirty="0"/>
              <a:t>Aspecten van deze samenwerking tussen primair en voortgezet onderwijs:</a:t>
            </a:r>
          </a:p>
          <a:p>
            <a:pPr marL="383540" lvl="1"/>
            <a:r>
              <a:rPr lang="nl-NL" dirty="0"/>
              <a:t>Voorlopig schooladvies voor herfstvakantie 2021</a:t>
            </a:r>
            <a:endParaRPr lang="nl-NL" dirty="0">
              <a:cs typeface="Calibri"/>
            </a:endParaRPr>
          </a:p>
          <a:p>
            <a:pPr marL="383540" lvl="1"/>
            <a:r>
              <a:rPr lang="nl-NL" dirty="0" err="1"/>
              <a:t>Voorlichtingmaterialen</a:t>
            </a:r>
            <a:r>
              <a:rPr lang="nl-NL" dirty="0"/>
              <a:t> VO voor ouders in november beschikbaar</a:t>
            </a:r>
            <a:endParaRPr lang="nl-NL" dirty="0">
              <a:cs typeface="Calibri" panose="020F0502020204030204"/>
            </a:endParaRPr>
          </a:p>
          <a:p>
            <a:pPr marL="383540" lvl="1"/>
            <a:r>
              <a:rPr lang="nl-NL" dirty="0"/>
              <a:t>Januari/februari 2022 open lesmiddagen voor leerlingen</a:t>
            </a:r>
            <a:endParaRPr lang="nl-NL" dirty="0">
              <a:cs typeface="Calibri"/>
            </a:endParaRPr>
          </a:p>
          <a:p>
            <a:pPr marL="383540" lvl="1"/>
            <a:r>
              <a:rPr lang="nl-NL" dirty="0"/>
              <a:t>Januari/februari 2022 open dagen/avonden voor leerlingen en ouders</a:t>
            </a:r>
            <a:endParaRPr lang="nl-NL" dirty="0">
              <a:cs typeface="Calibri" panose="020F0502020204030204"/>
            </a:endParaRPr>
          </a:p>
          <a:p>
            <a:pPr marL="383540" lvl="1"/>
            <a:r>
              <a:rPr lang="nl-NL" dirty="0"/>
              <a:t>Eind januari/begin februari definitief schooladvies</a:t>
            </a:r>
            <a:endParaRPr lang="nl-NL" dirty="0">
              <a:cs typeface="Calibri" panose="020F0502020204030204"/>
            </a:endParaRPr>
          </a:p>
          <a:p>
            <a:pPr marL="383540" lvl="1"/>
            <a:r>
              <a:rPr lang="nl-NL" dirty="0"/>
              <a:t>Februari maken van keuze uit de VO-scholen door ouders en leerling</a:t>
            </a:r>
            <a:endParaRPr lang="nl-NL" dirty="0">
              <a:cs typeface="Calibri" panose="020F0502020204030204"/>
            </a:endParaRPr>
          </a:p>
          <a:p>
            <a:pPr marL="383540" lvl="1"/>
            <a:r>
              <a:rPr lang="nl-NL" u="sng" dirty="0"/>
              <a:t>Vóór vrijdag 18 maart 2022</a:t>
            </a:r>
            <a:r>
              <a:rPr lang="nl-NL" dirty="0"/>
              <a:t> aanmelden via de basisschool</a:t>
            </a:r>
            <a:endParaRPr lang="nl-NL" u="sng" dirty="0">
              <a:cs typeface="Calibri" panose="020F0502020204030204"/>
            </a:endParaRPr>
          </a:p>
        </p:txBody>
      </p:sp>
      <p:pic>
        <p:nvPicPr>
          <p:cNvPr id="4" name="Afbeelding 3" descr="logo POVO.bmp">
            <a:extLst>
              <a:ext uri="{FF2B5EF4-FFF2-40B4-BE49-F238E27FC236}">
                <a16:creationId xmlns:a16="http://schemas.microsoft.com/office/drawing/2014/main" id="{A940E357-FE4C-486A-9531-EBCBAB0739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07565" y="6176734"/>
            <a:ext cx="1264262" cy="372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065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6CAD58-49C9-4468-955A-C5B0FBC5A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Adviezen van primair onderwijs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C2CA8E-17FF-4641-A9DD-1D68C1FC9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Voorlopig en definitief schooladvies</a:t>
            </a:r>
          </a:p>
          <a:p>
            <a:pPr lvl="1"/>
            <a:r>
              <a:rPr lang="nl-NL" dirty="0"/>
              <a:t>Gebaseerd op leervorderingen leerling vanaf groep 6</a:t>
            </a:r>
          </a:p>
          <a:p>
            <a:pPr lvl="1"/>
            <a:r>
              <a:rPr lang="nl-NL" dirty="0"/>
              <a:t>Indruk school (directie, leerkracht en/of </a:t>
            </a:r>
            <a:r>
              <a:rPr lang="nl-NL" dirty="0" err="1"/>
              <a:t>IB’er</a:t>
            </a:r>
            <a:r>
              <a:rPr lang="nl-NL" dirty="0"/>
              <a:t>)</a:t>
            </a:r>
          </a:p>
          <a:p>
            <a:r>
              <a:rPr lang="nl-NL" dirty="0"/>
              <a:t>Het advies wordt onderbouwd door</a:t>
            </a:r>
          </a:p>
          <a:p>
            <a:pPr lvl="1"/>
            <a:r>
              <a:rPr lang="nl-NL" dirty="0"/>
              <a:t>Gegevens uit leerlingvolgsysteem: o.a. leervorderingen en stimulerende en belemmerende factoren</a:t>
            </a:r>
          </a:p>
          <a:p>
            <a:pPr lvl="1"/>
            <a:r>
              <a:rPr lang="nl-NL" dirty="0"/>
              <a:t>Ondersteuningsbehoeften van de leerling, indien extra ondersteuning in het VO noodzakelijk is</a:t>
            </a:r>
          </a:p>
        </p:txBody>
      </p:sp>
      <p:pic>
        <p:nvPicPr>
          <p:cNvPr id="4" name="Afbeelding 3" descr="logo POVO.bmp">
            <a:extLst>
              <a:ext uri="{FF2B5EF4-FFF2-40B4-BE49-F238E27FC236}">
                <a16:creationId xmlns:a16="http://schemas.microsoft.com/office/drawing/2014/main" id="{E591043B-3217-46E4-8416-F47E380DAE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07565" y="6176734"/>
            <a:ext cx="1264262" cy="372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740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EAF2BE-0B76-478B-ACEF-89C44153B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Centrale eindtoets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8A85E9-1605-41C6-9481-B6C2289B2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Vindt plaats na advisering en aanmelding (april), toetsing achteraf</a:t>
            </a:r>
          </a:p>
          <a:p>
            <a:r>
              <a:rPr lang="nl-NL" b="1" dirty="0"/>
              <a:t>Advies van de basisschool is leidend</a:t>
            </a:r>
          </a:p>
          <a:p>
            <a:r>
              <a:rPr lang="nl-NL" dirty="0"/>
              <a:t>Heroverweging moet als resultaten eindtoets aanleiding zijn voor hoger schooladvies</a:t>
            </a:r>
          </a:p>
          <a:p>
            <a:r>
              <a:rPr lang="nl-NL" dirty="0"/>
              <a:t>Eventuele aanpassing schooladvies mogelijk</a:t>
            </a:r>
          </a:p>
        </p:txBody>
      </p:sp>
      <p:pic>
        <p:nvPicPr>
          <p:cNvPr id="4" name="Afbeelding 3" descr="logo POVO.bmp">
            <a:extLst>
              <a:ext uri="{FF2B5EF4-FFF2-40B4-BE49-F238E27FC236}">
                <a16:creationId xmlns:a16="http://schemas.microsoft.com/office/drawing/2014/main" id="{CE71F66B-1270-4D13-9916-4F7785B6EA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07565" y="6176734"/>
            <a:ext cx="1264262" cy="372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107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D5872C-DEA9-4C5C-B449-3F6E7755D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Voorlichtingsmateriaal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825AC5-10E4-4879-B14F-78BEDC461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nl-NL" dirty="0"/>
              <a:t>Nieuwe Keuzegids De Overstap (voor ouders) in november 2021 beschikbaar met daarin alle belangrijke data en informatie over aanmelding en inschrijving. </a:t>
            </a:r>
          </a:p>
          <a:p>
            <a:r>
              <a:rPr lang="nl-NL" dirty="0"/>
              <a:t>Website: </a:t>
            </a:r>
            <a:r>
              <a:rPr lang="nl-NL" dirty="0">
                <a:hlinkClick r:id="rId2"/>
              </a:rPr>
              <a:t>www.povo-zaanstreek.nl</a:t>
            </a:r>
            <a:r>
              <a:rPr lang="nl-NL" dirty="0"/>
              <a:t> Vanaf 28 oktober 2021 is daar alle informatie over de Zaanse POVO overstap te vinden. </a:t>
            </a:r>
          </a:p>
        </p:txBody>
      </p:sp>
      <p:pic>
        <p:nvPicPr>
          <p:cNvPr id="4" name="Afbeelding 3" descr="logo POVO.bmp">
            <a:extLst>
              <a:ext uri="{FF2B5EF4-FFF2-40B4-BE49-F238E27FC236}">
                <a16:creationId xmlns:a16="http://schemas.microsoft.com/office/drawing/2014/main" id="{EA75A87E-55D7-435F-ADDD-56B180EE46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07565" y="6176734"/>
            <a:ext cx="1264262" cy="372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275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49941E-0A41-48A4-99AA-F83EAC41D0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Bedankt voor uw aandacht!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5616FB8-24D5-4C4F-9750-4974C8581B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Overgang van primair naar voortgezet onderwijs</a:t>
            </a:r>
          </a:p>
        </p:txBody>
      </p:sp>
      <p:pic>
        <p:nvPicPr>
          <p:cNvPr id="4" name="Afbeelding 3" descr="logo POVO.bmp">
            <a:extLst>
              <a:ext uri="{FF2B5EF4-FFF2-40B4-BE49-F238E27FC236}">
                <a16:creationId xmlns:a16="http://schemas.microsoft.com/office/drawing/2014/main" id="{0654298B-701A-4053-B8AA-C8B38B9468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07565" y="6176734"/>
            <a:ext cx="1264262" cy="372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40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E913BF-6892-4C84-A141-1ADC7F084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>
                <a:solidFill>
                  <a:schemeClr val="tx1">
                    <a:lumMod val="85000"/>
                    <a:lumOff val="15000"/>
                  </a:schemeClr>
                </a:solidFill>
              </a:rPr>
              <a:t>Het voortgezet onderwijs in Nederland</a:t>
            </a:r>
          </a:p>
        </p:txBody>
      </p:sp>
      <p:pic>
        <p:nvPicPr>
          <p:cNvPr id="16" name="Afbeelding 15" descr="logo POVO.bmp">
            <a:extLst>
              <a:ext uri="{FF2B5EF4-FFF2-40B4-BE49-F238E27FC236}">
                <a16:creationId xmlns:a16="http://schemas.microsoft.com/office/drawing/2014/main" id="{CC3D534F-1DC5-4177-BACB-384D925EC3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07565" y="6176734"/>
            <a:ext cx="1264262" cy="372236"/>
          </a:xfrm>
          <a:prstGeom prst="rect">
            <a:avLst/>
          </a:prstGeom>
        </p:spPr>
      </p:pic>
      <p:pic>
        <p:nvPicPr>
          <p:cNvPr id="18" name="Tijdelijke aanduiding voor inhoud 17">
            <a:extLst>
              <a:ext uri="{FF2B5EF4-FFF2-40B4-BE49-F238E27FC236}">
                <a16:creationId xmlns:a16="http://schemas.microsoft.com/office/drawing/2014/main" id="{89D813A7-F0E8-4E6B-BD1D-F81FF7F41A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661" y="1846263"/>
            <a:ext cx="6687127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418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437C41-B0C2-4691-8A2E-A682671E8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Schoolsoorten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F1754F-E7C6-406B-B6D2-FF22930B4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Pro		Praktijkonderwijs</a:t>
            </a:r>
          </a:p>
          <a:p>
            <a:r>
              <a:rPr lang="nl-NL" dirty="0"/>
              <a:t>Vmbo		Voorbereidend Middelbaar Beroepsonderwijs</a:t>
            </a:r>
          </a:p>
          <a:p>
            <a:r>
              <a:rPr lang="nl-NL" dirty="0"/>
              <a:t>Vmbo-t/Mavo	Middelbaar Algemeen Voortgezet Onderwijs</a:t>
            </a:r>
          </a:p>
          <a:p>
            <a:r>
              <a:rPr lang="nl-NL" dirty="0"/>
              <a:t>Havo		Hoger Algemeen Voortgezet Onderwijs</a:t>
            </a:r>
          </a:p>
          <a:p>
            <a:r>
              <a:rPr lang="nl-NL" dirty="0"/>
              <a:t>Vwo		Voorbereidend Wetenschappelijk Onderwijs</a:t>
            </a:r>
          </a:p>
        </p:txBody>
      </p:sp>
      <p:pic>
        <p:nvPicPr>
          <p:cNvPr id="4" name="Afbeelding 3" descr="logo POVO.bmp">
            <a:extLst>
              <a:ext uri="{FF2B5EF4-FFF2-40B4-BE49-F238E27FC236}">
                <a16:creationId xmlns:a16="http://schemas.microsoft.com/office/drawing/2014/main" id="{23C5394C-45A6-42F3-8814-A8E60C981D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07565" y="6176734"/>
            <a:ext cx="1264262" cy="372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222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93D824-5408-4156-8036-9E61BBAC7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Praktijkonderwijs (pro)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7760E3-C65A-411E-B7C3-107E4813E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Kernmerken:</a:t>
            </a:r>
          </a:p>
          <a:p>
            <a:pPr lvl="1"/>
            <a:r>
              <a:rPr lang="nl-NL" dirty="0"/>
              <a:t>Ontwikkeling van de persoonlijkheid</a:t>
            </a:r>
          </a:p>
          <a:p>
            <a:pPr lvl="1"/>
            <a:r>
              <a:rPr lang="nl-NL" dirty="0"/>
              <a:t>Voorbereiding op de maatschappij</a:t>
            </a:r>
          </a:p>
          <a:p>
            <a:pPr lvl="1"/>
            <a:r>
              <a:rPr lang="nl-NL" dirty="0"/>
              <a:t>Aangepast basisvorming</a:t>
            </a:r>
          </a:p>
          <a:p>
            <a:pPr lvl="1"/>
            <a:r>
              <a:rPr lang="nl-NL" dirty="0"/>
              <a:t>Stage en praktijk</a:t>
            </a:r>
          </a:p>
          <a:p>
            <a:r>
              <a:rPr lang="nl-NL" dirty="0"/>
              <a:t>Doel:</a:t>
            </a:r>
          </a:p>
          <a:p>
            <a:pPr lvl="1"/>
            <a:r>
              <a:rPr lang="nl-NL" dirty="0"/>
              <a:t>Toeleiding naar de arbeidsmarkt</a:t>
            </a:r>
          </a:p>
          <a:p>
            <a:pPr lvl="1"/>
            <a:r>
              <a:rPr lang="nl-NL" dirty="0"/>
              <a:t>Eventueel doorstromen naar mbo</a:t>
            </a:r>
          </a:p>
        </p:txBody>
      </p:sp>
      <p:pic>
        <p:nvPicPr>
          <p:cNvPr id="4" name="Afbeelding 3" descr="logo POVO.bmp">
            <a:extLst>
              <a:ext uri="{FF2B5EF4-FFF2-40B4-BE49-F238E27FC236}">
                <a16:creationId xmlns:a16="http://schemas.microsoft.com/office/drawing/2014/main" id="{3E77BCAF-380F-4A9F-B8D5-78126A1D91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07565" y="6176734"/>
            <a:ext cx="1264262" cy="372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087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84C0D2-4F93-4EBC-AF37-C1676DF06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Voorbereidend middelbaar beroepsonderwijs (vmbo)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7CFAEF-4A0B-4FAD-A80A-5B36A1463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Kenmerken:</a:t>
            </a:r>
          </a:p>
          <a:p>
            <a:pPr lvl="1"/>
            <a:r>
              <a:rPr lang="nl-NL" dirty="0"/>
              <a:t>Oriënterend en voorbereidend</a:t>
            </a:r>
          </a:p>
          <a:p>
            <a:pPr lvl="1"/>
            <a:r>
              <a:rPr lang="nl-NL" dirty="0"/>
              <a:t>Leerwegen in de onderbouw en bovenbouw</a:t>
            </a:r>
          </a:p>
          <a:p>
            <a:pPr lvl="1"/>
            <a:r>
              <a:rPr lang="nl-NL" dirty="0"/>
              <a:t>Leerwegondersteuning (extra zorg)</a:t>
            </a:r>
          </a:p>
          <a:p>
            <a:pPr lvl="1"/>
            <a:r>
              <a:rPr lang="nl-NL" dirty="0"/>
              <a:t>Theorie en praktijk (inclusief stage)</a:t>
            </a:r>
          </a:p>
          <a:p>
            <a:pPr lvl="1"/>
            <a:r>
              <a:rPr lang="nl-NL" dirty="0"/>
              <a:t>Onderbouw duurt twee jaar</a:t>
            </a:r>
          </a:p>
          <a:p>
            <a:pPr lvl="1"/>
            <a:r>
              <a:rPr lang="nl-NL" dirty="0"/>
              <a:t>Uitgestelde beroepskeuze door verbreding van de onderwijsprogramma’s in bovenbouw (profielen)</a:t>
            </a:r>
          </a:p>
          <a:p>
            <a:r>
              <a:rPr lang="nl-NL" dirty="0"/>
              <a:t>Doel:</a:t>
            </a:r>
          </a:p>
          <a:p>
            <a:pPr lvl="1"/>
            <a:r>
              <a:rPr lang="nl-NL" dirty="0"/>
              <a:t>Vervolgopleiding mbo en havo</a:t>
            </a:r>
          </a:p>
          <a:p>
            <a:pPr lvl="1"/>
            <a:r>
              <a:rPr lang="nl-NL" dirty="0"/>
              <a:t>Beroepsopleiding start in het mbo</a:t>
            </a:r>
          </a:p>
        </p:txBody>
      </p:sp>
      <p:pic>
        <p:nvPicPr>
          <p:cNvPr id="4" name="Afbeelding 3" descr="logo POVO.bmp">
            <a:extLst>
              <a:ext uri="{FF2B5EF4-FFF2-40B4-BE49-F238E27FC236}">
                <a16:creationId xmlns:a16="http://schemas.microsoft.com/office/drawing/2014/main" id="{9401A76D-2C0C-4146-B4C2-214B56680F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07565" y="6176734"/>
            <a:ext cx="1264262" cy="372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768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466C53-0577-45FE-8518-22FFDFB69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Leerwegen en profielen in het vmbo (1)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DCA80A-B1BC-4806-8C11-C15F132E0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455313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Leerwegen van het vmbo:</a:t>
            </a:r>
          </a:p>
          <a:p>
            <a:pPr lvl="1"/>
            <a:r>
              <a:rPr lang="nl-NL" dirty="0"/>
              <a:t>Basisberoepsgerichte leerweg</a:t>
            </a:r>
          </a:p>
          <a:p>
            <a:pPr lvl="1"/>
            <a:r>
              <a:rPr lang="nl-NL" dirty="0"/>
              <a:t>Kaderberoepsgerichte leerweg</a:t>
            </a:r>
          </a:p>
          <a:p>
            <a:pPr lvl="1"/>
            <a:r>
              <a:rPr lang="nl-NL" dirty="0"/>
              <a:t>Gemengde leerweg</a:t>
            </a:r>
          </a:p>
          <a:p>
            <a:pPr lvl="1"/>
            <a:r>
              <a:rPr lang="nl-NL" dirty="0"/>
              <a:t>Theoretische leerweg/mavo</a:t>
            </a:r>
          </a:p>
          <a:p>
            <a:r>
              <a:rPr lang="nl-NL" dirty="0"/>
              <a:t>Profielen bovenbouw </a:t>
            </a:r>
            <a:r>
              <a:rPr lang="nl-NL" b="1" dirty="0"/>
              <a:t>basis</a:t>
            </a:r>
            <a:r>
              <a:rPr lang="nl-NL" dirty="0"/>
              <a:t>beroepsgerichte en </a:t>
            </a:r>
            <a:r>
              <a:rPr lang="nl-NL" b="1" dirty="0"/>
              <a:t>kader</a:t>
            </a:r>
            <a:r>
              <a:rPr lang="nl-NL" dirty="0"/>
              <a:t>beroepsgerichte leerweg</a:t>
            </a:r>
          </a:p>
          <a:p>
            <a:pPr lvl="1"/>
            <a:r>
              <a:rPr lang="nl-NL" dirty="0"/>
              <a:t>In totaal 10 profielen, waarvan 7 in de Zaanstreek</a:t>
            </a:r>
          </a:p>
          <a:p>
            <a:pPr lvl="2"/>
            <a:r>
              <a:rPr lang="nl-NL" dirty="0"/>
              <a:t>Economie en Ondernemen</a:t>
            </a:r>
          </a:p>
          <a:p>
            <a:pPr lvl="2"/>
            <a:r>
              <a:rPr lang="nl-NL" dirty="0"/>
              <a:t>Horeca, Bakkerij en Recreatie</a:t>
            </a:r>
          </a:p>
          <a:p>
            <a:pPr lvl="2"/>
            <a:r>
              <a:rPr lang="nl-NL" dirty="0"/>
              <a:t>Bouwen, Wonen en Interieur</a:t>
            </a:r>
          </a:p>
          <a:p>
            <a:pPr lvl="2"/>
            <a:r>
              <a:rPr lang="nl-NL" dirty="0"/>
              <a:t>Produceren, Installeren en Energie</a:t>
            </a:r>
          </a:p>
          <a:p>
            <a:pPr lvl="2"/>
            <a:r>
              <a:rPr lang="nl-NL" dirty="0"/>
              <a:t>Mobiliteit en Transport (niet in Zaanstad)</a:t>
            </a:r>
          </a:p>
          <a:p>
            <a:pPr lvl="2"/>
            <a:r>
              <a:rPr lang="nl-NL" dirty="0"/>
              <a:t>Media, Vormgeving en ICT</a:t>
            </a:r>
          </a:p>
          <a:p>
            <a:pPr lvl="2"/>
            <a:r>
              <a:rPr lang="nl-NL" dirty="0"/>
              <a:t>Maritiem en Techniek (niet in Zaanstad)</a:t>
            </a:r>
          </a:p>
          <a:p>
            <a:pPr lvl="2"/>
            <a:r>
              <a:rPr lang="nl-NL" dirty="0"/>
              <a:t>Zorg en Welzijn</a:t>
            </a:r>
          </a:p>
          <a:p>
            <a:pPr lvl="2"/>
            <a:r>
              <a:rPr lang="nl-NL" dirty="0"/>
              <a:t>Groen (niet in Zaanstad)</a:t>
            </a:r>
          </a:p>
          <a:p>
            <a:pPr lvl="2"/>
            <a:r>
              <a:rPr lang="nl-NL" dirty="0"/>
              <a:t>Dienstverlening en Producten</a:t>
            </a:r>
          </a:p>
          <a:p>
            <a:pPr lvl="2"/>
            <a:endParaRPr lang="nl-NL" dirty="0"/>
          </a:p>
        </p:txBody>
      </p:sp>
      <p:pic>
        <p:nvPicPr>
          <p:cNvPr id="4" name="Afbeelding 3" descr="logo POVO.bmp">
            <a:extLst>
              <a:ext uri="{FF2B5EF4-FFF2-40B4-BE49-F238E27FC236}">
                <a16:creationId xmlns:a16="http://schemas.microsoft.com/office/drawing/2014/main" id="{1F930E0F-D6EF-4BF8-BD33-3B454AB5C7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07565" y="6176734"/>
            <a:ext cx="1264262" cy="372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382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466C53-0577-45FE-8518-22FFDFB69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Leerwegen en profielen in het vmbo (2)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DCA80A-B1BC-4806-8C11-C15F132E0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Profielen bovenbouw gemengde en theoretische leerweg/mavo:</a:t>
            </a:r>
          </a:p>
          <a:p>
            <a:pPr lvl="1"/>
            <a:r>
              <a:rPr lang="nl-NL" dirty="0"/>
              <a:t>Techniek</a:t>
            </a:r>
          </a:p>
          <a:p>
            <a:pPr lvl="1"/>
            <a:r>
              <a:rPr lang="nl-NL" dirty="0"/>
              <a:t>Economie</a:t>
            </a:r>
          </a:p>
          <a:p>
            <a:pPr lvl="1"/>
            <a:r>
              <a:rPr lang="nl-NL" dirty="0"/>
              <a:t>Zorg en Welzijn</a:t>
            </a:r>
          </a:p>
          <a:p>
            <a:pPr lvl="1"/>
            <a:r>
              <a:rPr lang="nl-NL" dirty="0"/>
              <a:t>Landbouw (niet in Zaanstad)</a:t>
            </a:r>
          </a:p>
        </p:txBody>
      </p:sp>
      <p:pic>
        <p:nvPicPr>
          <p:cNvPr id="4" name="Afbeelding 3" descr="logo POVO.bmp">
            <a:extLst>
              <a:ext uri="{FF2B5EF4-FFF2-40B4-BE49-F238E27FC236}">
                <a16:creationId xmlns:a16="http://schemas.microsoft.com/office/drawing/2014/main" id="{BB923A62-8D5B-431B-99B6-D357490E33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07565" y="6176734"/>
            <a:ext cx="1264262" cy="372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585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C3A446-6799-4A25-A413-D0C1193AB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Extra ondersteuning in het vmbo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9C2654-162C-453F-AC5A-8584CE1B9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/>
              <a:t>Ondersteuning binnen de eigen school:</a:t>
            </a:r>
          </a:p>
          <a:p>
            <a:pPr lvl="1"/>
            <a:r>
              <a:rPr lang="nl-NL" dirty="0"/>
              <a:t>Leerwegondersteunend onderwijs (</a:t>
            </a:r>
            <a:r>
              <a:rPr lang="nl-NL" dirty="0" err="1"/>
              <a:t>lwoo</a:t>
            </a:r>
            <a:r>
              <a:rPr lang="nl-NL" dirty="0"/>
              <a:t>):</a:t>
            </a:r>
          </a:p>
          <a:p>
            <a:pPr lvl="2"/>
            <a:r>
              <a:rPr lang="nl-NL" dirty="0"/>
              <a:t>Ondersteuning op maat</a:t>
            </a:r>
          </a:p>
          <a:p>
            <a:pPr lvl="2"/>
            <a:r>
              <a:rPr lang="nl-NL" dirty="0"/>
              <a:t>Kort- of langdurend</a:t>
            </a:r>
          </a:p>
          <a:p>
            <a:pPr lvl="2"/>
            <a:r>
              <a:rPr lang="nl-NL" dirty="0"/>
              <a:t>Ondersteuning in elke leerweg</a:t>
            </a:r>
          </a:p>
          <a:p>
            <a:pPr lvl="1"/>
            <a:r>
              <a:rPr lang="nl-NL" dirty="0"/>
              <a:t>In het </a:t>
            </a:r>
            <a:r>
              <a:rPr lang="nl-NL" dirty="0" err="1"/>
              <a:t>OnderwijsKundig</a:t>
            </a:r>
            <a:r>
              <a:rPr lang="nl-NL" dirty="0"/>
              <a:t> Rapport (</a:t>
            </a:r>
            <a:r>
              <a:rPr lang="nl-NL" dirty="0" err="1"/>
              <a:t>okr</a:t>
            </a:r>
            <a:r>
              <a:rPr lang="nl-NL" dirty="0"/>
              <a:t>) wordt ondersteuning aangegeven</a:t>
            </a:r>
          </a:p>
          <a:p>
            <a:pPr lvl="1"/>
            <a:r>
              <a:rPr lang="nl-NL" dirty="0"/>
              <a:t>Doel: behalen vmbo-diploma</a:t>
            </a:r>
          </a:p>
          <a:p>
            <a:r>
              <a:rPr lang="nl-NL" dirty="0"/>
              <a:t>Ondersteuning buiten de eigen school</a:t>
            </a:r>
          </a:p>
          <a:p>
            <a:pPr lvl="1"/>
            <a:r>
              <a:rPr lang="nl-NL" dirty="0"/>
              <a:t>Saenstroom </a:t>
            </a:r>
            <a:r>
              <a:rPr lang="nl-NL" dirty="0" err="1"/>
              <a:t>opdc</a:t>
            </a:r>
            <a:r>
              <a:rPr lang="nl-NL" dirty="0"/>
              <a:t> (orthopedagogisch didactisch centrum in Zaanstad)</a:t>
            </a:r>
          </a:p>
          <a:p>
            <a:pPr lvl="2"/>
            <a:r>
              <a:rPr lang="nl-NL" dirty="0"/>
              <a:t>Schakelklas tussen groep 8 en leerjaar 1 vmbo</a:t>
            </a:r>
          </a:p>
          <a:p>
            <a:pPr lvl="2"/>
            <a:r>
              <a:rPr lang="nl-NL" dirty="0"/>
              <a:t>Vmbo-onderbouw (klas 1 en 2) voor leerlingen die op meerdere gebieden specifieke begeleiding nodig hebben</a:t>
            </a:r>
          </a:p>
          <a:p>
            <a:pPr lvl="1"/>
            <a:r>
              <a:rPr lang="nl-NL" dirty="0"/>
              <a:t>Kenmerken:</a:t>
            </a:r>
          </a:p>
          <a:p>
            <a:pPr lvl="2"/>
            <a:r>
              <a:rPr lang="nl-NL" dirty="0"/>
              <a:t>Kleine groep met extra zorg</a:t>
            </a:r>
          </a:p>
          <a:p>
            <a:pPr lvl="2"/>
            <a:r>
              <a:rPr lang="nl-NL" dirty="0"/>
              <a:t>Kleine school</a:t>
            </a:r>
          </a:p>
          <a:p>
            <a:pPr lvl="2"/>
            <a:r>
              <a:rPr lang="nl-NL" dirty="0"/>
              <a:t>Toelating via commissie</a:t>
            </a:r>
          </a:p>
          <a:p>
            <a:pPr lvl="1"/>
            <a:r>
              <a:rPr lang="nl-NL" dirty="0"/>
              <a:t>Doel: schakelfunctie naar regulier vmbo (alle leerwegen)</a:t>
            </a:r>
          </a:p>
          <a:p>
            <a:endParaRPr lang="nl-NL" dirty="0"/>
          </a:p>
        </p:txBody>
      </p:sp>
      <p:pic>
        <p:nvPicPr>
          <p:cNvPr id="4" name="Afbeelding 3" descr="logo POVO.bmp">
            <a:extLst>
              <a:ext uri="{FF2B5EF4-FFF2-40B4-BE49-F238E27FC236}">
                <a16:creationId xmlns:a16="http://schemas.microsoft.com/office/drawing/2014/main" id="{3BA81CA7-EF75-4617-8A62-2F7C3DCDC7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07565" y="6176734"/>
            <a:ext cx="1264262" cy="372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935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C3A446-6799-4A25-A413-D0C1193AB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Hoger algemeen voortgezet onderwijs (havo)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9C2654-162C-453F-AC5A-8584CE1B9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Kenmerken:</a:t>
            </a:r>
          </a:p>
          <a:p>
            <a:pPr lvl="1"/>
            <a:r>
              <a:rPr lang="nl-NL" dirty="0"/>
              <a:t>Onderbouw duurt drie jaar</a:t>
            </a:r>
          </a:p>
          <a:p>
            <a:pPr lvl="1"/>
            <a:r>
              <a:rPr lang="nl-NL" dirty="0"/>
              <a:t>Algemeen programma in de onderbouw</a:t>
            </a:r>
          </a:p>
          <a:p>
            <a:pPr lvl="1"/>
            <a:r>
              <a:rPr lang="nl-NL" dirty="0"/>
              <a:t>Profielen in de bovenbouw</a:t>
            </a:r>
          </a:p>
          <a:p>
            <a:pPr lvl="2"/>
            <a:r>
              <a:rPr lang="nl-NL" dirty="0"/>
              <a:t>Natuur en techniek (NT)</a:t>
            </a:r>
          </a:p>
          <a:p>
            <a:pPr lvl="2"/>
            <a:r>
              <a:rPr lang="nl-NL" dirty="0"/>
              <a:t>Natuur en gezondheid (NG)</a:t>
            </a:r>
          </a:p>
          <a:p>
            <a:pPr lvl="2"/>
            <a:r>
              <a:rPr lang="nl-NL" dirty="0"/>
              <a:t>Economie en maatschappij (EM)</a:t>
            </a:r>
          </a:p>
          <a:p>
            <a:pPr lvl="2"/>
            <a:r>
              <a:rPr lang="nl-NL" dirty="0"/>
              <a:t>Cultuur en maatschappij (CM)</a:t>
            </a:r>
          </a:p>
          <a:p>
            <a:r>
              <a:rPr lang="nl-NL" dirty="0"/>
              <a:t>Doel: vervolgopleiding hbo of vwo</a:t>
            </a:r>
          </a:p>
        </p:txBody>
      </p:sp>
      <p:pic>
        <p:nvPicPr>
          <p:cNvPr id="6" name="Afbeelding 5" descr="logo POVO.bmp">
            <a:extLst>
              <a:ext uri="{FF2B5EF4-FFF2-40B4-BE49-F238E27FC236}">
                <a16:creationId xmlns:a16="http://schemas.microsoft.com/office/drawing/2014/main" id="{BB74EAFF-2397-4AC8-B398-8CC5F6F3AC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07565" y="6176734"/>
            <a:ext cx="1264262" cy="372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270381"/>
      </p:ext>
    </p:extLst>
  </p:cSld>
  <p:clrMapOvr>
    <a:masterClrMapping/>
  </p:clrMapOvr>
</p:sld>
</file>

<file path=ppt/theme/theme1.xml><?xml version="1.0" encoding="utf-8"?>
<a:theme xmlns:a="http://schemas.openxmlformats.org/drawingml/2006/main" name="Terugblik">
  <a:themeElements>
    <a:clrScheme name="Terugblik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5DD26C79FB784496EF73204DD576E1" ma:contentTypeVersion="13" ma:contentTypeDescription="Een nieuw document maken." ma:contentTypeScope="" ma:versionID="8f0bd7120a46a0fa6c18db2cdca4c90a">
  <xsd:schema xmlns:xsd="http://www.w3.org/2001/XMLSchema" xmlns:xs="http://www.w3.org/2001/XMLSchema" xmlns:p="http://schemas.microsoft.com/office/2006/metadata/properties" xmlns:ns2="79e1953f-35d1-42e9-8b92-d0593284abf9" xmlns:ns3="506a2da7-0b72-412d-95eb-5fc4d912f384" targetNamespace="http://schemas.microsoft.com/office/2006/metadata/properties" ma:root="true" ma:fieldsID="fe69a1b0f566878733d02580963e9617" ns2:_="" ns3:_="">
    <xsd:import namespace="79e1953f-35d1-42e9-8b92-d0593284abf9"/>
    <xsd:import namespace="506a2da7-0b72-412d-95eb-5fc4d912f3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e1953f-35d1-42e9-8b92-d0593284ab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2da7-0b72-412d-95eb-5fc4d912f38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6a2da7-0b72-412d-95eb-5fc4d912f384">
      <UserInfo>
        <DisplayName>Miranda Jongewaard</DisplayName>
        <AccountId>19</AccountId>
        <AccountType/>
      </UserInfo>
      <UserInfo>
        <DisplayName>Angela Mouw</DisplayName>
        <AccountId>23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C1A812E7-CB3A-4E5B-8180-1625FBFD098D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79e1953f-35d1-42e9-8b92-d0593284abf9"/>
    <ds:schemaRef ds:uri="506a2da7-0b72-412d-95eb-5fc4d912f38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B5613B-6A8A-4982-A882-F6FA7E3C13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EC105F-9ED8-4DFC-BF1C-6B8C7FC4700D}">
  <ds:schemaRefs>
    <ds:schemaRef ds:uri="http://schemas.microsoft.com/office/2006/metadata/properties"/>
    <ds:schemaRef ds:uri="http://www.w3.org/2000/xmlns/"/>
    <ds:schemaRef ds:uri="506a2da7-0b72-412d-95eb-5fc4d912f384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698</Words>
  <Application>Microsoft Office PowerPoint</Application>
  <PresentationFormat>Diavoorstelling (4:3)</PresentationFormat>
  <Paragraphs>118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8" baseType="lpstr">
      <vt:lpstr>Calibri</vt:lpstr>
      <vt:lpstr>Calibri Light</vt:lpstr>
      <vt:lpstr>Terugblik</vt:lpstr>
      <vt:lpstr>De overstap van primair naar voortgezet onderwijs</vt:lpstr>
      <vt:lpstr>Het voortgezet onderwijs in Nederland</vt:lpstr>
      <vt:lpstr>Schoolsoorten</vt:lpstr>
      <vt:lpstr>Praktijkonderwijs (pro)</vt:lpstr>
      <vt:lpstr>Voorbereidend middelbaar beroepsonderwijs (vmbo)</vt:lpstr>
      <vt:lpstr>Leerwegen en profielen in het vmbo (1)</vt:lpstr>
      <vt:lpstr>Leerwegen en profielen in het vmbo (2)</vt:lpstr>
      <vt:lpstr>Extra ondersteuning in het vmbo</vt:lpstr>
      <vt:lpstr>Hoger algemeen voortgezet onderwijs (havo)</vt:lpstr>
      <vt:lpstr>Voorbereidend wetenschappelijk onderwijs (vwo)</vt:lpstr>
      <vt:lpstr>Tijdlijn van primair naar voortgezet onderwijs</vt:lpstr>
      <vt:lpstr>Adviezen van primair onderwijs</vt:lpstr>
      <vt:lpstr>Centrale eindtoets</vt:lpstr>
      <vt:lpstr>Voorlichtingsmateriaal</vt:lpstr>
      <vt:lpstr>Bedankt voor uw aandacht!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overstap van primair naar voortgezet onderwijs</dc:title>
  <dc:creator>Iris Heijnen</dc:creator>
  <cp:lastModifiedBy>Angela Mouw</cp:lastModifiedBy>
  <cp:revision>20</cp:revision>
  <dcterms:created xsi:type="dcterms:W3CDTF">2019-08-29T13:13:47Z</dcterms:created>
  <dcterms:modified xsi:type="dcterms:W3CDTF">2021-09-14T12:54:47Z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0x010100605DD26C79FB784496EF73204DD576E1</vt:lpwstr>
  </property>
</Properties>
</file>